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rick Sans" charset="1" panose="00000000000000000000"/>
      <p:regular r:id="rId15"/>
    </p:embeddedFont>
    <p:embeddedFont>
      <p:font typeface="Telegraf Bold" charset="1" panose="00000800000000000000"/>
      <p:regular r:id="rId16"/>
    </p:embeddedFont>
    <p:embeddedFont>
      <p:font typeface="Telegraf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sv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90340">
            <a:off x="11208390" y="-4533541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5" y="0"/>
                </a:lnTo>
                <a:lnTo>
                  <a:pt x="9214955" y="10002665"/>
                </a:lnTo>
                <a:lnTo>
                  <a:pt x="0" y="1000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78168" y="4315025"/>
            <a:ext cx="3851176" cy="5770999"/>
          </a:xfrm>
          <a:custGeom>
            <a:avLst/>
            <a:gdLst/>
            <a:ahLst/>
            <a:cxnLst/>
            <a:rect r="r" b="b" t="t" l="l"/>
            <a:pathLst>
              <a:path h="5770999" w="3851176">
                <a:moveTo>
                  <a:pt x="0" y="0"/>
                </a:moveTo>
                <a:lnTo>
                  <a:pt x="3851177" y="0"/>
                </a:lnTo>
                <a:lnTo>
                  <a:pt x="3851177" y="5770999"/>
                </a:lnTo>
                <a:lnTo>
                  <a:pt x="0" y="5770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05746">
            <a:off x="-2858222" y="-2759483"/>
            <a:ext cx="5716443" cy="5518966"/>
          </a:xfrm>
          <a:custGeom>
            <a:avLst/>
            <a:gdLst/>
            <a:ahLst/>
            <a:cxnLst/>
            <a:rect r="r" b="b" t="t" l="l"/>
            <a:pathLst>
              <a:path h="5518966" w="5716443">
                <a:moveTo>
                  <a:pt x="0" y="0"/>
                </a:moveTo>
                <a:lnTo>
                  <a:pt x="5716444" y="0"/>
                </a:lnTo>
                <a:lnTo>
                  <a:pt x="5716444" y="5518966"/>
                </a:lnTo>
                <a:lnTo>
                  <a:pt x="0" y="551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90340">
            <a:off x="-2135345" y="4570366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5" y="0"/>
                </a:lnTo>
                <a:lnTo>
                  <a:pt x="9214955" y="10002665"/>
                </a:lnTo>
                <a:lnTo>
                  <a:pt x="0" y="1000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92944" y="1865525"/>
            <a:ext cx="13414032" cy="542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62"/>
              </a:lnSpc>
            </a:pPr>
            <a:r>
              <a:rPr lang="en-US" sz="10116">
                <a:solidFill>
                  <a:srgbClr val="0E5E93"/>
                </a:solidFill>
                <a:latin typeface="Brick Sans"/>
                <a:ea typeface="Brick Sans"/>
                <a:cs typeface="Brick Sans"/>
                <a:sym typeface="Brick Sans"/>
              </a:rPr>
              <a:t>Proyecto programación</a:t>
            </a:r>
          </a:p>
          <a:p>
            <a:pPr algn="l">
              <a:lnSpc>
                <a:spcPts val="1416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290340">
            <a:off x="11208390" y="-4533541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5" y="0"/>
                </a:lnTo>
                <a:lnTo>
                  <a:pt x="9214955" y="10002665"/>
                </a:lnTo>
                <a:lnTo>
                  <a:pt x="0" y="1000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05746">
            <a:off x="-2858222" y="-2759483"/>
            <a:ext cx="5716443" cy="5518966"/>
          </a:xfrm>
          <a:custGeom>
            <a:avLst/>
            <a:gdLst/>
            <a:ahLst/>
            <a:cxnLst/>
            <a:rect r="r" b="b" t="t" l="l"/>
            <a:pathLst>
              <a:path h="5518966" w="5716443">
                <a:moveTo>
                  <a:pt x="0" y="0"/>
                </a:moveTo>
                <a:lnTo>
                  <a:pt x="5716444" y="0"/>
                </a:lnTo>
                <a:lnTo>
                  <a:pt x="5716444" y="5518966"/>
                </a:lnTo>
                <a:lnTo>
                  <a:pt x="0" y="5518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290340">
            <a:off x="-1990747" y="4570366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5" y="0"/>
                </a:lnTo>
                <a:lnTo>
                  <a:pt x="9214955" y="10002665"/>
                </a:lnTo>
                <a:lnTo>
                  <a:pt x="0" y="1000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63904" y="3029805"/>
            <a:ext cx="2960192" cy="3677257"/>
          </a:xfrm>
          <a:custGeom>
            <a:avLst/>
            <a:gdLst/>
            <a:ahLst/>
            <a:cxnLst/>
            <a:rect r="r" b="b" t="t" l="l"/>
            <a:pathLst>
              <a:path h="3677257" w="2960192">
                <a:moveTo>
                  <a:pt x="0" y="0"/>
                </a:moveTo>
                <a:lnTo>
                  <a:pt x="2960192" y="0"/>
                </a:lnTo>
                <a:lnTo>
                  <a:pt x="2960192" y="3677257"/>
                </a:lnTo>
                <a:lnTo>
                  <a:pt x="0" y="3677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3481" y="3029805"/>
            <a:ext cx="3134128" cy="2296292"/>
          </a:xfrm>
          <a:custGeom>
            <a:avLst/>
            <a:gdLst/>
            <a:ahLst/>
            <a:cxnLst/>
            <a:rect r="r" b="b" t="t" l="l"/>
            <a:pathLst>
              <a:path h="2296292" w="3134128">
                <a:moveTo>
                  <a:pt x="0" y="0"/>
                </a:moveTo>
                <a:lnTo>
                  <a:pt x="3134128" y="0"/>
                </a:lnTo>
                <a:lnTo>
                  <a:pt x="3134128" y="2296292"/>
                </a:lnTo>
                <a:lnTo>
                  <a:pt x="0" y="2296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3481" y="6271019"/>
            <a:ext cx="3157013" cy="2987281"/>
          </a:xfrm>
          <a:custGeom>
            <a:avLst/>
            <a:gdLst/>
            <a:ahLst/>
            <a:cxnLst/>
            <a:rect r="r" b="b" t="t" l="l"/>
            <a:pathLst>
              <a:path h="2987281" w="3157013">
                <a:moveTo>
                  <a:pt x="0" y="0"/>
                </a:moveTo>
                <a:lnTo>
                  <a:pt x="3157013" y="0"/>
                </a:lnTo>
                <a:lnTo>
                  <a:pt x="3157013" y="2987281"/>
                </a:lnTo>
                <a:lnTo>
                  <a:pt x="0" y="2987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32130" y="6707062"/>
            <a:ext cx="3491954" cy="2327969"/>
          </a:xfrm>
          <a:custGeom>
            <a:avLst/>
            <a:gdLst/>
            <a:ahLst/>
            <a:cxnLst/>
            <a:rect r="r" b="b" t="t" l="l"/>
            <a:pathLst>
              <a:path h="2327969" w="3491954">
                <a:moveTo>
                  <a:pt x="0" y="0"/>
                </a:moveTo>
                <a:lnTo>
                  <a:pt x="3491954" y="0"/>
                </a:lnTo>
                <a:lnTo>
                  <a:pt x="3491954" y="2327969"/>
                </a:lnTo>
                <a:lnTo>
                  <a:pt x="0" y="2327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95806" y="3231287"/>
            <a:ext cx="3063494" cy="2277287"/>
          </a:xfrm>
          <a:custGeom>
            <a:avLst/>
            <a:gdLst/>
            <a:ahLst/>
            <a:cxnLst/>
            <a:rect r="r" b="b" t="t" l="l"/>
            <a:pathLst>
              <a:path h="2277287" w="3063494">
                <a:moveTo>
                  <a:pt x="0" y="0"/>
                </a:moveTo>
                <a:lnTo>
                  <a:pt x="3063494" y="0"/>
                </a:lnTo>
                <a:lnTo>
                  <a:pt x="3063494" y="2277287"/>
                </a:lnTo>
                <a:lnTo>
                  <a:pt x="0" y="22772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75995" y="1192182"/>
            <a:ext cx="7906667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E5E93"/>
                </a:solidFill>
                <a:latin typeface="Brick Sans"/>
                <a:ea typeface="Brick Sans"/>
                <a:cs typeface="Brick Sans"/>
                <a:sym typeface="Brick Sans"/>
              </a:rPr>
              <a:t>3 Hombres y Medio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21058" y="2210040"/>
            <a:ext cx="6616541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(El Y medio es el líder de cada split)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10750" y="3615976"/>
            <a:ext cx="2960013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Paulo Silva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QA &amp;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Documentación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887150" y="7309072"/>
            <a:ext cx="300120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Martin Droguett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Líder técnico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25602" y="3715944"/>
            <a:ext cx="242399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Danilo Ponce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Backend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81570" y="7309072"/>
            <a:ext cx="299132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Daniel Gutierrez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Frontend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0212" y="-221431"/>
            <a:ext cx="6937773" cy="10978840"/>
            <a:chOff x="0" y="0"/>
            <a:chExt cx="1827233" cy="28915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7232" cy="2891546"/>
            </a:xfrm>
            <a:custGeom>
              <a:avLst/>
              <a:gdLst/>
              <a:ahLst/>
              <a:cxnLst/>
              <a:rect r="r" b="b" t="t" l="l"/>
              <a:pathLst>
                <a:path h="2891546" w="1827232">
                  <a:moveTo>
                    <a:pt x="0" y="0"/>
                  </a:moveTo>
                  <a:lnTo>
                    <a:pt x="1827232" y="0"/>
                  </a:lnTo>
                  <a:lnTo>
                    <a:pt x="1827232" y="2891546"/>
                  </a:lnTo>
                  <a:lnTo>
                    <a:pt x="0" y="2891546"/>
                  </a:lnTo>
                  <a:close/>
                </a:path>
              </a:pathLst>
            </a:custGeom>
            <a:solidFill>
              <a:srgbClr val="0E5E9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27233" cy="2939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6154" y="4266900"/>
            <a:ext cx="4019782" cy="3336419"/>
          </a:xfrm>
          <a:custGeom>
            <a:avLst/>
            <a:gdLst/>
            <a:ahLst/>
            <a:cxnLst/>
            <a:rect r="r" b="b" t="t" l="l"/>
            <a:pathLst>
              <a:path h="3336419" w="4019782">
                <a:moveTo>
                  <a:pt x="0" y="0"/>
                </a:moveTo>
                <a:lnTo>
                  <a:pt x="4019782" y="0"/>
                </a:lnTo>
                <a:lnTo>
                  <a:pt x="4019782" y="3336420"/>
                </a:lnTo>
                <a:lnTo>
                  <a:pt x="0" y="3336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99198" y="-1235073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5" y="0"/>
                </a:lnTo>
                <a:lnTo>
                  <a:pt x="9214955" y="10002665"/>
                </a:lnTo>
                <a:lnTo>
                  <a:pt x="0" y="10002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575754">
            <a:off x="16116371" y="7527517"/>
            <a:ext cx="5716443" cy="5518966"/>
          </a:xfrm>
          <a:custGeom>
            <a:avLst/>
            <a:gdLst/>
            <a:ahLst/>
            <a:cxnLst/>
            <a:rect r="r" b="b" t="t" l="l"/>
            <a:pathLst>
              <a:path h="5518966" w="5716443">
                <a:moveTo>
                  <a:pt x="0" y="0"/>
                </a:moveTo>
                <a:lnTo>
                  <a:pt x="5716443" y="0"/>
                </a:lnTo>
                <a:lnTo>
                  <a:pt x="5716443" y="5518966"/>
                </a:lnTo>
                <a:lnTo>
                  <a:pt x="0" y="551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983444">
            <a:off x="-3474346" y="-3464325"/>
            <a:ext cx="5716443" cy="5518966"/>
          </a:xfrm>
          <a:custGeom>
            <a:avLst/>
            <a:gdLst/>
            <a:ahLst/>
            <a:cxnLst/>
            <a:rect r="r" b="b" t="t" l="l"/>
            <a:pathLst>
              <a:path h="5518966" w="5716443">
                <a:moveTo>
                  <a:pt x="0" y="0"/>
                </a:moveTo>
                <a:lnTo>
                  <a:pt x="5716443" y="0"/>
                </a:lnTo>
                <a:lnTo>
                  <a:pt x="5716443" y="5518966"/>
                </a:lnTo>
                <a:lnTo>
                  <a:pt x="0" y="5518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85016" y="633104"/>
            <a:ext cx="10421660" cy="109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8"/>
              </a:lnSpc>
            </a:pPr>
            <a:r>
              <a:rPr lang="en-US" sz="6084">
                <a:solidFill>
                  <a:srgbClr val="0E5E93"/>
                </a:solidFill>
                <a:latin typeface="Brick Sans"/>
                <a:ea typeface="Brick Sans"/>
                <a:cs typeface="Brick Sans"/>
                <a:sym typeface="Brick Sans"/>
              </a:rPr>
              <a:t>Roles del equipo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58543" y="2958502"/>
            <a:ext cx="9705135" cy="510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1027" indent="-515513" lvl="1">
              <a:lnSpc>
                <a:spcPts val="6685"/>
              </a:lnSpc>
              <a:buFont typeface="Arial"/>
              <a:buChar char="•"/>
            </a:pPr>
            <a:r>
              <a:rPr lang="en-US" sz="4775">
                <a:solidFill>
                  <a:srgbClr val="093A47"/>
                </a:solidFill>
                <a:latin typeface="Telegraf"/>
                <a:ea typeface="Telegraf"/>
                <a:cs typeface="Telegraf"/>
                <a:sym typeface="Telegraf"/>
              </a:rPr>
              <a:t>Líder técnico : Martin Droguett</a:t>
            </a:r>
          </a:p>
          <a:p>
            <a:pPr algn="l" marL="1031027" indent="-515513" lvl="1">
              <a:lnSpc>
                <a:spcPts val="6685"/>
              </a:lnSpc>
              <a:buFont typeface="Arial"/>
              <a:buChar char="•"/>
            </a:pPr>
            <a:r>
              <a:rPr lang="en-US" sz="4775">
                <a:solidFill>
                  <a:srgbClr val="093A47"/>
                </a:solidFill>
                <a:latin typeface="Telegraf"/>
                <a:ea typeface="Telegraf"/>
                <a:cs typeface="Telegraf"/>
                <a:sym typeface="Telegraf"/>
              </a:rPr>
              <a:t> Backend : Danilo Ponce</a:t>
            </a:r>
          </a:p>
          <a:p>
            <a:pPr algn="l" marL="1031027" indent="-515513" lvl="1">
              <a:lnSpc>
                <a:spcPts val="6685"/>
              </a:lnSpc>
              <a:buFont typeface="Arial"/>
              <a:buChar char="•"/>
            </a:pPr>
            <a:r>
              <a:rPr lang="en-US" sz="4775">
                <a:solidFill>
                  <a:srgbClr val="093A47"/>
                </a:solidFill>
                <a:latin typeface="Telegraf"/>
                <a:ea typeface="Telegraf"/>
                <a:cs typeface="Telegraf"/>
                <a:sym typeface="Telegraf"/>
              </a:rPr>
              <a:t> Frontend : Daniel Gutierrez</a:t>
            </a:r>
          </a:p>
          <a:p>
            <a:pPr algn="l" marL="1031027" indent="-515513" lvl="1">
              <a:lnSpc>
                <a:spcPts val="6685"/>
              </a:lnSpc>
              <a:buFont typeface="Arial"/>
              <a:buChar char="•"/>
            </a:pPr>
            <a:r>
              <a:rPr lang="en-US" sz="4775">
                <a:solidFill>
                  <a:srgbClr val="093A47"/>
                </a:solidFill>
                <a:latin typeface="Telegraf"/>
                <a:ea typeface="Telegraf"/>
                <a:cs typeface="Telegraf"/>
                <a:sym typeface="Telegraf"/>
              </a:rPr>
              <a:t>QA &amp; Documentación : Paulo Silva </a:t>
            </a:r>
          </a:p>
          <a:p>
            <a:pPr algn="l">
              <a:lnSpc>
                <a:spcPts val="668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0212" y="8907109"/>
            <a:ext cx="20175738" cy="1850300"/>
            <a:chOff x="0" y="0"/>
            <a:chExt cx="5313775" cy="4873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3774" cy="487322"/>
            </a:xfrm>
            <a:custGeom>
              <a:avLst/>
              <a:gdLst/>
              <a:ahLst/>
              <a:cxnLst/>
              <a:rect r="r" b="b" t="t" l="l"/>
              <a:pathLst>
                <a:path h="487322" w="5313774">
                  <a:moveTo>
                    <a:pt x="0" y="0"/>
                  </a:moveTo>
                  <a:lnTo>
                    <a:pt x="5313774" y="0"/>
                  </a:lnTo>
                  <a:lnTo>
                    <a:pt x="5313774" y="487322"/>
                  </a:lnTo>
                  <a:lnTo>
                    <a:pt x="0" y="487322"/>
                  </a:lnTo>
                  <a:close/>
                </a:path>
              </a:pathLst>
            </a:custGeom>
            <a:solidFill>
              <a:srgbClr val="0E5E9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13775" cy="534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575754">
            <a:off x="-3283751" y="-3956077"/>
            <a:ext cx="5716443" cy="5518966"/>
          </a:xfrm>
          <a:custGeom>
            <a:avLst/>
            <a:gdLst/>
            <a:ahLst/>
            <a:cxnLst/>
            <a:rect r="r" b="b" t="t" l="l"/>
            <a:pathLst>
              <a:path h="5518966" w="5716443">
                <a:moveTo>
                  <a:pt x="0" y="0"/>
                </a:moveTo>
                <a:lnTo>
                  <a:pt x="5716443" y="0"/>
                </a:lnTo>
                <a:lnTo>
                  <a:pt x="5716443" y="5518966"/>
                </a:lnTo>
                <a:lnTo>
                  <a:pt x="0" y="5518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927689" y="6004610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5" y="0"/>
                </a:lnTo>
                <a:lnTo>
                  <a:pt x="9214955" y="10002665"/>
                </a:lnTo>
                <a:lnTo>
                  <a:pt x="0" y="10002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09773" y="6349025"/>
            <a:ext cx="2310774" cy="2370462"/>
          </a:xfrm>
          <a:custGeom>
            <a:avLst/>
            <a:gdLst/>
            <a:ahLst/>
            <a:cxnLst/>
            <a:rect r="r" b="b" t="t" l="l"/>
            <a:pathLst>
              <a:path h="2370462" w="2310774">
                <a:moveTo>
                  <a:pt x="0" y="0"/>
                </a:moveTo>
                <a:lnTo>
                  <a:pt x="2310774" y="0"/>
                </a:lnTo>
                <a:lnTo>
                  <a:pt x="2310774" y="2370461"/>
                </a:lnTo>
                <a:lnTo>
                  <a:pt x="0" y="2370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52709" y="-1291591"/>
            <a:ext cx="4275137" cy="4640582"/>
          </a:xfrm>
          <a:custGeom>
            <a:avLst/>
            <a:gdLst/>
            <a:ahLst/>
            <a:cxnLst/>
            <a:rect r="r" b="b" t="t" l="l"/>
            <a:pathLst>
              <a:path h="4640582" w="4275137">
                <a:moveTo>
                  <a:pt x="0" y="0"/>
                </a:moveTo>
                <a:lnTo>
                  <a:pt x="4275136" y="0"/>
                </a:lnTo>
                <a:lnTo>
                  <a:pt x="4275136" y="4640582"/>
                </a:lnTo>
                <a:lnTo>
                  <a:pt x="0" y="4640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82759" y="-1784450"/>
            <a:ext cx="4505241" cy="4890357"/>
          </a:xfrm>
          <a:custGeom>
            <a:avLst/>
            <a:gdLst/>
            <a:ahLst/>
            <a:cxnLst/>
            <a:rect r="r" b="b" t="t" l="l"/>
            <a:pathLst>
              <a:path h="4890357" w="4505241">
                <a:moveTo>
                  <a:pt x="0" y="0"/>
                </a:moveTo>
                <a:lnTo>
                  <a:pt x="4505241" y="0"/>
                </a:lnTo>
                <a:lnTo>
                  <a:pt x="4505241" y="4890357"/>
                </a:lnTo>
                <a:lnTo>
                  <a:pt x="0" y="4890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75387" y="5498867"/>
            <a:ext cx="4411067" cy="4788133"/>
          </a:xfrm>
          <a:custGeom>
            <a:avLst/>
            <a:gdLst/>
            <a:ahLst/>
            <a:cxnLst/>
            <a:rect r="r" b="b" t="t" l="l"/>
            <a:pathLst>
              <a:path h="4788133" w="4411067">
                <a:moveTo>
                  <a:pt x="0" y="0"/>
                </a:moveTo>
                <a:lnTo>
                  <a:pt x="4411067" y="0"/>
                </a:lnTo>
                <a:lnTo>
                  <a:pt x="4411067" y="4788133"/>
                </a:lnTo>
                <a:lnTo>
                  <a:pt x="0" y="4788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13855" y="-678918"/>
            <a:ext cx="3710712" cy="4027910"/>
          </a:xfrm>
          <a:custGeom>
            <a:avLst/>
            <a:gdLst/>
            <a:ahLst/>
            <a:cxnLst/>
            <a:rect r="r" b="b" t="t" l="l"/>
            <a:pathLst>
              <a:path h="4027910" w="3710712">
                <a:moveTo>
                  <a:pt x="0" y="0"/>
                </a:moveTo>
                <a:lnTo>
                  <a:pt x="3710711" y="0"/>
                </a:lnTo>
                <a:lnTo>
                  <a:pt x="3710711" y="4027909"/>
                </a:lnTo>
                <a:lnTo>
                  <a:pt x="0" y="4027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89859" y="6349025"/>
            <a:ext cx="2340523" cy="2340523"/>
          </a:xfrm>
          <a:custGeom>
            <a:avLst/>
            <a:gdLst/>
            <a:ahLst/>
            <a:cxnLst/>
            <a:rect r="r" b="b" t="t" l="l"/>
            <a:pathLst>
              <a:path h="2340523" w="2340523">
                <a:moveTo>
                  <a:pt x="0" y="0"/>
                </a:moveTo>
                <a:lnTo>
                  <a:pt x="2340523" y="0"/>
                </a:lnTo>
                <a:lnTo>
                  <a:pt x="2340523" y="2340523"/>
                </a:lnTo>
                <a:lnTo>
                  <a:pt x="0" y="2340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87266" y="17464"/>
            <a:ext cx="10566594" cy="114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4"/>
              </a:lnSpc>
            </a:pPr>
            <a:r>
              <a:rPr lang="en-US" sz="6518">
                <a:solidFill>
                  <a:srgbClr val="093A47"/>
                </a:solidFill>
                <a:latin typeface="Brick Sans"/>
                <a:ea typeface="Brick Sans"/>
                <a:cs typeface="Brick Sans"/>
                <a:sym typeface="Brick Sans"/>
              </a:rPr>
              <a:t>¿Problema elegido?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47972" y="3789492"/>
            <a:ext cx="10165882" cy="237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2"/>
              </a:lnSpc>
            </a:pPr>
            <a:r>
              <a:rPr lang="en-US" sz="2651">
                <a:solidFill>
                  <a:srgbClr val="093A47"/>
                </a:solidFill>
                <a:latin typeface="Telegraf"/>
                <a:ea typeface="Telegraf"/>
                <a:cs typeface="Telegraf"/>
                <a:sym typeface="Telegraf"/>
              </a:rPr>
              <a:t>Sistema integral para la búsqueda y recomendación de alimentos y recetas, que ofrece información nutricional detallada y sugerencias personalizadas según los gustos y objetivos del usuario. La idea es que funcione como un apoyo diario para organizar hábitos de alimentación de forma práctica y accesible.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38948" y="1406524"/>
            <a:ext cx="10462260" cy="873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9"/>
              </a:lnSpc>
              <a:spcBef>
                <a:spcPct val="0"/>
              </a:spcBef>
            </a:pPr>
            <a:r>
              <a:rPr lang="en-US" sz="4863">
                <a:solidFill>
                  <a:srgbClr val="093A47"/>
                </a:solidFill>
                <a:latin typeface="Brick Sans"/>
                <a:ea typeface="Brick Sans"/>
                <a:cs typeface="Brick Sans"/>
                <a:sym typeface="Brick Sans"/>
              </a:rPr>
              <a:t>Sist</a:t>
            </a:r>
            <a:r>
              <a:rPr lang="en-US" sz="4863">
                <a:solidFill>
                  <a:srgbClr val="093A47"/>
                </a:solidFill>
                <a:latin typeface="Brick Sans"/>
                <a:ea typeface="Brick Sans"/>
                <a:cs typeface="Brick Sans"/>
                <a:sym typeface="Brick Sans"/>
              </a:rPr>
              <a:t>ema de vida saludable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09773" y="2508291"/>
            <a:ext cx="8120609" cy="961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3"/>
              </a:lnSpc>
              <a:spcBef>
                <a:spcPct val="0"/>
              </a:spcBef>
            </a:pPr>
            <a:r>
              <a:rPr lang="en-US" sz="5366">
                <a:solidFill>
                  <a:srgbClr val="093A47"/>
                </a:solidFill>
                <a:latin typeface="Brick Sans"/>
                <a:ea typeface="Brick Sans"/>
                <a:cs typeface="Brick Sans"/>
                <a:sym typeface="Brick Sans"/>
              </a:rPr>
              <a:t>¿En que consiste?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51823" y="3339025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4" y="0"/>
                </a:lnTo>
                <a:lnTo>
                  <a:pt x="9214954" y="10002664"/>
                </a:lnTo>
                <a:lnTo>
                  <a:pt x="0" y="1000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0548" y="-4679607"/>
            <a:ext cx="7534905" cy="7274608"/>
          </a:xfrm>
          <a:custGeom>
            <a:avLst/>
            <a:gdLst/>
            <a:ahLst/>
            <a:cxnLst/>
            <a:rect r="r" b="b" t="t" l="l"/>
            <a:pathLst>
              <a:path h="7274608" w="7534905">
                <a:moveTo>
                  <a:pt x="0" y="0"/>
                </a:moveTo>
                <a:lnTo>
                  <a:pt x="7534904" y="0"/>
                </a:lnTo>
                <a:lnTo>
                  <a:pt x="7534904" y="7274608"/>
                </a:lnTo>
                <a:lnTo>
                  <a:pt x="0" y="727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78777" y="-4581606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4" y="0"/>
                </a:lnTo>
                <a:lnTo>
                  <a:pt x="9214954" y="10002665"/>
                </a:lnTo>
                <a:lnTo>
                  <a:pt x="0" y="1000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62497" y="367421"/>
            <a:ext cx="9763006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E5E93"/>
                </a:solidFill>
                <a:latin typeface="Brick Sans"/>
                <a:ea typeface="Brick Sans"/>
                <a:cs typeface="Brick Sans"/>
                <a:sym typeface="Brick Sans"/>
              </a:rPr>
              <a:t>Dificultades Próximas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57688" y="2452126"/>
            <a:ext cx="14246745" cy="445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80962" indent="-540481" lvl="1">
              <a:lnSpc>
                <a:spcPts val="7009"/>
              </a:lnSpc>
              <a:buFont typeface="Arial"/>
              <a:buChar char="•"/>
            </a:pPr>
            <a:r>
              <a:rPr lang="en-US" sz="5006">
                <a:solidFill>
                  <a:srgbClr val="093A47"/>
                </a:solidFill>
                <a:latin typeface="Telegraf"/>
                <a:ea typeface="Telegraf"/>
                <a:cs typeface="Telegraf"/>
                <a:sym typeface="Telegraf"/>
              </a:rPr>
              <a:t>Falta de conocimientos tecnológicos y en des</a:t>
            </a:r>
            <a:r>
              <a:rPr lang="en-US" sz="5006">
                <a:solidFill>
                  <a:srgbClr val="093A47"/>
                </a:solidFill>
                <a:latin typeface="Telegraf"/>
                <a:ea typeface="Telegraf"/>
                <a:cs typeface="Telegraf"/>
                <a:sym typeface="Telegraf"/>
              </a:rPr>
              <a:t>arrollo de aplicaciones.</a:t>
            </a:r>
          </a:p>
          <a:p>
            <a:pPr algn="l" marL="1080962" indent="-540481" lvl="1">
              <a:lnSpc>
                <a:spcPts val="7009"/>
              </a:lnSpc>
              <a:buFont typeface="Arial"/>
              <a:buChar char="•"/>
            </a:pPr>
            <a:r>
              <a:rPr lang="en-US" sz="5006">
                <a:solidFill>
                  <a:srgbClr val="093A47"/>
                </a:solidFill>
                <a:latin typeface="Telegraf"/>
                <a:ea typeface="Telegraf"/>
                <a:cs typeface="Telegraf"/>
                <a:sym typeface="Telegraf"/>
              </a:rPr>
              <a:t>Necesidad de una organización flexible y un compromiso constante para llevar adelante el proyecto.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51823" y="3339025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4" y="0"/>
                </a:lnTo>
                <a:lnTo>
                  <a:pt x="9214954" y="10002664"/>
                </a:lnTo>
                <a:lnTo>
                  <a:pt x="0" y="1000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0548" y="-4679607"/>
            <a:ext cx="7534905" cy="7274608"/>
          </a:xfrm>
          <a:custGeom>
            <a:avLst/>
            <a:gdLst/>
            <a:ahLst/>
            <a:cxnLst/>
            <a:rect r="r" b="b" t="t" l="l"/>
            <a:pathLst>
              <a:path h="7274608" w="7534905">
                <a:moveTo>
                  <a:pt x="0" y="0"/>
                </a:moveTo>
                <a:lnTo>
                  <a:pt x="7534904" y="0"/>
                </a:lnTo>
                <a:lnTo>
                  <a:pt x="7534904" y="7274608"/>
                </a:lnTo>
                <a:lnTo>
                  <a:pt x="0" y="727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78777" y="-4581606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4" y="0"/>
                </a:lnTo>
                <a:lnTo>
                  <a:pt x="9214954" y="10002665"/>
                </a:lnTo>
                <a:lnTo>
                  <a:pt x="0" y="1000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81969" y="367421"/>
            <a:ext cx="3924062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93A47"/>
                </a:solidFill>
                <a:latin typeface="Brick Sans"/>
                <a:ea typeface="Brick Sans"/>
                <a:cs typeface="Brick Sans"/>
                <a:sym typeface="Brick Sans"/>
              </a:rPr>
              <a:t>App Ideal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81969" y="2676525"/>
            <a:ext cx="4607477" cy="482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93A47"/>
                </a:solidFill>
                <a:latin typeface="Telegraf Bold"/>
                <a:ea typeface="Telegraf Bold"/>
                <a:cs typeface="Telegraf Bold"/>
                <a:sym typeface="Telegraf Bold"/>
              </a:rPr>
              <a:t>Además, integraría una sección de ejercicios con recomendaciones que incluso puedan adaptarse al clima del momento, ofreciendo rutinas en casa o al aire libre según corresponda.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47529" y="2687384"/>
            <a:ext cx="4211771" cy="42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93A47"/>
                </a:solidFill>
                <a:latin typeface="Telegraf Bold"/>
                <a:ea typeface="Telegraf Bold"/>
                <a:cs typeface="Telegraf Bold"/>
                <a:sym typeface="Telegraf Bold"/>
              </a:rPr>
              <a:t>Todo con una interfaz moderna e intuitiva, pensada para que cualquier persona pueda usarla fácilmente y mantener un estilo de vida más saludable.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6253" y="2687384"/>
            <a:ext cx="4149924" cy="536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93A47"/>
                </a:solidFill>
                <a:latin typeface="Telegraf Bold"/>
                <a:ea typeface="Telegraf Bold"/>
                <a:cs typeface="Telegraf Bold"/>
                <a:sym typeface="Telegraf Bold"/>
              </a:rPr>
              <a:t>Aplicación enfocada en el bienestar personal, que permita crear y registrar dietas, llevar un control de lo que se ha ingerido, e investigar alimentos y recetas de manera sencilla.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37172" y="3483622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5" y="0"/>
                </a:lnTo>
                <a:lnTo>
                  <a:pt x="9214955" y="10002665"/>
                </a:lnTo>
                <a:lnTo>
                  <a:pt x="0" y="1000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0548" y="-4679607"/>
            <a:ext cx="7534905" cy="7274608"/>
          </a:xfrm>
          <a:custGeom>
            <a:avLst/>
            <a:gdLst/>
            <a:ahLst/>
            <a:cxnLst/>
            <a:rect r="r" b="b" t="t" l="l"/>
            <a:pathLst>
              <a:path h="7274608" w="7534905">
                <a:moveTo>
                  <a:pt x="0" y="0"/>
                </a:moveTo>
                <a:lnTo>
                  <a:pt x="7534904" y="0"/>
                </a:lnTo>
                <a:lnTo>
                  <a:pt x="7534904" y="7274608"/>
                </a:lnTo>
                <a:lnTo>
                  <a:pt x="0" y="727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78777" y="-4581606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4" y="0"/>
                </a:lnTo>
                <a:lnTo>
                  <a:pt x="9214954" y="10002665"/>
                </a:lnTo>
                <a:lnTo>
                  <a:pt x="0" y="1000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2879" y="1965021"/>
            <a:ext cx="3674451" cy="7880860"/>
          </a:xfrm>
          <a:custGeom>
            <a:avLst/>
            <a:gdLst/>
            <a:ahLst/>
            <a:cxnLst/>
            <a:rect r="r" b="b" t="t" l="l"/>
            <a:pathLst>
              <a:path h="7880860" w="3674451">
                <a:moveTo>
                  <a:pt x="0" y="0"/>
                </a:moveTo>
                <a:lnTo>
                  <a:pt x="3674452" y="0"/>
                </a:lnTo>
                <a:lnTo>
                  <a:pt x="3674452" y="7880860"/>
                </a:lnTo>
                <a:lnTo>
                  <a:pt x="0" y="7880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43421" y="1965021"/>
            <a:ext cx="3674451" cy="7880860"/>
          </a:xfrm>
          <a:custGeom>
            <a:avLst/>
            <a:gdLst/>
            <a:ahLst/>
            <a:cxnLst/>
            <a:rect r="r" b="b" t="t" l="l"/>
            <a:pathLst>
              <a:path h="7880860" w="3674451">
                <a:moveTo>
                  <a:pt x="0" y="0"/>
                </a:moveTo>
                <a:lnTo>
                  <a:pt x="3674451" y="0"/>
                </a:lnTo>
                <a:lnTo>
                  <a:pt x="3674451" y="7880860"/>
                </a:lnTo>
                <a:lnTo>
                  <a:pt x="0" y="7880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33963" y="1965021"/>
            <a:ext cx="3674451" cy="7880860"/>
          </a:xfrm>
          <a:custGeom>
            <a:avLst/>
            <a:gdLst/>
            <a:ahLst/>
            <a:cxnLst/>
            <a:rect r="r" b="b" t="t" l="l"/>
            <a:pathLst>
              <a:path h="7880860" w="3674451">
                <a:moveTo>
                  <a:pt x="0" y="0"/>
                </a:moveTo>
                <a:lnTo>
                  <a:pt x="3674451" y="0"/>
                </a:lnTo>
                <a:lnTo>
                  <a:pt x="3674451" y="7880860"/>
                </a:lnTo>
                <a:lnTo>
                  <a:pt x="0" y="7880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16811" y="367421"/>
            <a:ext cx="10254378" cy="95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E5E93"/>
                </a:solidFill>
                <a:latin typeface="Brick Sans"/>
                <a:ea typeface="Brick Sans"/>
                <a:cs typeface="Brick Sans"/>
                <a:sym typeface="Brick Sans"/>
              </a:rPr>
              <a:t>App de Referencia: Fitia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51823" y="3339025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4" y="0"/>
                </a:lnTo>
                <a:lnTo>
                  <a:pt x="9214954" y="10002664"/>
                </a:lnTo>
                <a:lnTo>
                  <a:pt x="0" y="1000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81127" y="4154875"/>
            <a:ext cx="6187669" cy="4114800"/>
          </a:xfrm>
          <a:custGeom>
            <a:avLst/>
            <a:gdLst/>
            <a:ahLst/>
            <a:cxnLst/>
            <a:rect r="r" b="b" t="t" l="l"/>
            <a:pathLst>
              <a:path h="4114800" w="6187669">
                <a:moveTo>
                  <a:pt x="0" y="0"/>
                </a:moveTo>
                <a:lnTo>
                  <a:pt x="6187669" y="0"/>
                </a:lnTo>
                <a:lnTo>
                  <a:pt x="61876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7390" y="6462508"/>
            <a:ext cx="6666638" cy="196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elit, sed d incididunt ut labore et dolore magna aliqua. Ut enim ad minim veniam, quis exercitation ullamco laboris nisi ut aliquip ex ea commodo consequat.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20548" y="-4679607"/>
            <a:ext cx="7534905" cy="7274608"/>
          </a:xfrm>
          <a:custGeom>
            <a:avLst/>
            <a:gdLst/>
            <a:ahLst/>
            <a:cxnLst/>
            <a:rect r="r" b="b" t="t" l="l"/>
            <a:pathLst>
              <a:path h="7274608" w="7534905">
                <a:moveTo>
                  <a:pt x="0" y="0"/>
                </a:moveTo>
                <a:lnTo>
                  <a:pt x="7534904" y="0"/>
                </a:lnTo>
                <a:lnTo>
                  <a:pt x="7534904" y="7274608"/>
                </a:lnTo>
                <a:lnTo>
                  <a:pt x="0" y="7274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78777" y="-4581606"/>
            <a:ext cx="9214955" cy="10002665"/>
          </a:xfrm>
          <a:custGeom>
            <a:avLst/>
            <a:gdLst/>
            <a:ahLst/>
            <a:cxnLst/>
            <a:rect r="r" b="b" t="t" l="l"/>
            <a:pathLst>
              <a:path h="10002665" w="9214955">
                <a:moveTo>
                  <a:pt x="0" y="0"/>
                </a:moveTo>
                <a:lnTo>
                  <a:pt x="9214954" y="0"/>
                </a:lnTo>
                <a:lnTo>
                  <a:pt x="9214954" y="10002665"/>
                </a:lnTo>
                <a:lnTo>
                  <a:pt x="0" y="1000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7390" y="4406259"/>
            <a:ext cx="6666638" cy="196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amet, consectetur adipiscing elit, sed d incididunt ut labore et dolore magna aliqua. Ut enim ad minim veniam, quis exercitation ullamco laboris nisi ut aliquip ex ea commodo consequat.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7390" y="3329500"/>
            <a:ext cx="7512752" cy="795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4"/>
              </a:lnSpc>
            </a:pPr>
            <a:r>
              <a:rPr lang="en-US" sz="5218">
                <a:solidFill>
                  <a:srgbClr val="FFFFFF"/>
                </a:solidFill>
                <a:latin typeface="Brick Sans"/>
                <a:ea typeface="Brick Sans"/>
                <a:cs typeface="Brick Sans"/>
                <a:sym typeface="Brick Sans"/>
              </a:rPr>
              <a:t>Looking Ahead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13695" y="2595001"/>
            <a:ext cx="16860610" cy="6099362"/>
          </a:xfrm>
          <a:custGeom>
            <a:avLst/>
            <a:gdLst/>
            <a:ahLst/>
            <a:cxnLst/>
            <a:rect r="r" b="b" t="t" l="l"/>
            <a:pathLst>
              <a:path h="6099362" w="16860610">
                <a:moveTo>
                  <a:pt x="0" y="0"/>
                </a:moveTo>
                <a:lnTo>
                  <a:pt x="16860610" y="0"/>
                </a:lnTo>
                <a:lnTo>
                  <a:pt x="16860610" y="6099362"/>
                </a:lnTo>
                <a:lnTo>
                  <a:pt x="0" y="6099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11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89370" y="367421"/>
            <a:ext cx="11909259" cy="188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0E5E93"/>
                </a:solidFill>
                <a:latin typeface="Brick Sans"/>
                <a:ea typeface="Brick Sans"/>
                <a:cs typeface="Brick Sans"/>
                <a:sym typeface="Brick Sans"/>
              </a:rPr>
              <a:t>Planificacion d</a:t>
            </a:r>
            <a:r>
              <a:rPr lang="en-US" sz="5300">
                <a:solidFill>
                  <a:srgbClr val="0E5E93"/>
                </a:solidFill>
                <a:latin typeface="Brick Sans"/>
                <a:ea typeface="Brick Sans"/>
                <a:cs typeface="Brick Sans"/>
                <a:sym typeface="Brick Sans"/>
              </a:rPr>
              <a:t>el proyecto tablero kanban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75754">
            <a:off x="15171225" y="-1998739"/>
            <a:ext cx="7932653" cy="7658616"/>
          </a:xfrm>
          <a:custGeom>
            <a:avLst/>
            <a:gdLst/>
            <a:ahLst/>
            <a:cxnLst/>
            <a:rect r="r" b="b" t="t" l="l"/>
            <a:pathLst>
              <a:path h="7658616" w="7932653">
                <a:moveTo>
                  <a:pt x="0" y="0"/>
                </a:moveTo>
                <a:lnTo>
                  <a:pt x="7932653" y="0"/>
                </a:lnTo>
                <a:lnTo>
                  <a:pt x="7932653" y="7658615"/>
                </a:lnTo>
                <a:lnTo>
                  <a:pt x="0" y="7658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21998" y="-256620"/>
            <a:ext cx="10265998" cy="803324"/>
            <a:chOff x="0" y="0"/>
            <a:chExt cx="2703802" cy="2115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3802" cy="211575"/>
            </a:xfrm>
            <a:custGeom>
              <a:avLst/>
              <a:gdLst/>
              <a:ahLst/>
              <a:cxnLst/>
              <a:rect r="r" b="b" t="t" l="l"/>
              <a:pathLst>
                <a:path h="211575" w="2703802">
                  <a:moveTo>
                    <a:pt x="0" y="0"/>
                  </a:moveTo>
                  <a:lnTo>
                    <a:pt x="2703802" y="0"/>
                  </a:lnTo>
                  <a:lnTo>
                    <a:pt x="2703802" y="211575"/>
                  </a:lnTo>
                  <a:lnTo>
                    <a:pt x="0" y="211575"/>
                  </a:lnTo>
                  <a:close/>
                </a:path>
              </a:pathLst>
            </a:custGeom>
            <a:solidFill>
              <a:srgbClr val="0E5E9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3802" cy="259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9885338"/>
            <a:ext cx="10265998" cy="803324"/>
            <a:chOff x="0" y="0"/>
            <a:chExt cx="2703802" cy="211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3802" cy="211575"/>
            </a:xfrm>
            <a:custGeom>
              <a:avLst/>
              <a:gdLst/>
              <a:ahLst/>
              <a:cxnLst/>
              <a:rect r="r" b="b" t="t" l="l"/>
              <a:pathLst>
                <a:path h="211575" w="2703802">
                  <a:moveTo>
                    <a:pt x="0" y="0"/>
                  </a:moveTo>
                  <a:lnTo>
                    <a:pt x="2703802" y="0"/>
                  </a:lnTo>
                  <a:lnTo>
                    <a:pt x="2703802" y="211575"/>
                  </a:lnTo>
                  <a:lnTo>
                    <a:pt x="0" y="211575"/>
                  </a:lnTo>
                  <a:close/>
                </a:path>
              </a:pathLst>
            </a:custGeom>
            <a:gradFill rotWithShape="true">
              <a:gsLst>
                <a:gs pos="0">
                  <a:srgbClr val="093A47">
                    <a:alpha val="100000"/>
                  </a:srgbClr>
                </a:gs>
                <a:gs pos="100000">
                  <a:srgbClr val="4D93A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03802" cy="259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607477" y="-2686105"/>
            <a:ext cx="8239131" cy="8943426"/>
          </a:xfrm>
          <a:custGeom>
            <a:avLst/>
            <a:gdLst/>
            <a:ahLst/>
            <a:cxnLst/>
            <a:rect r="r" b="b" t="t" l="l"/>
            <a:pathLst>
              <a:path h="8943426" w="8239131">
                <a:moveTo>
                  <a:pt x="0" y="0"/>
                </a:moveTo>
                <a:lnTo>
                  <a:pt x="8239130" y="0"/>
                </a:lnTo>
                <a:lnTo>
                  <a:pt x="8239130" y="8943426"/>
                </a:lnTo>
                <a:lnTo>
                  <a:pt x="0" y="8943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61019" y="644250"/>
            <a:ext cx="9516356" cy="90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2"/>
              </a:lnSpc>
              <a:spcBef>
                <a:spcPct val="0"/>
              </a:spcBef>
            </a:pPr>
            <a:r>
              <a:rPr lang="en-US" sz="5218">
                <a:solidFill>
                  <a:srgbClr val="0E5E93"/>
                </a:solidFill>
                <a:latin typeface="Brick Sans"/>
                <a:ea typeface="Brick Sans"/>
                <a:cs typeface="Brick Sans"/>
                <a:sym typeface="Brick Sans"/>
              </a:rPr>
              <a:t>Repositorio github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021174" y="5143500"/>
            <a:ext cx="5565362" cy="6041099"/>
          </a:xfrm>
          <a:custGeom>
            <a:avLst/>
            <a:gdLst/>
            <a:ahLst/>
            <a:cxnLst/>
            <a:rect r="r" b="b" t="t" l="l"/>
            <a:pathLst>
              <a:path h="6041099" w="5565362">
                <a:moveTo>
                  <a:pt x="0" y="0"/>
                </a:moveTo>
                <a:lnTo>
                  <a:pt x="5565362" y="0"/>
                </a:lnTo>
                <a:lnTo>
                  <a:pt x="5565362" y="6041099"/>
                </a:lnTo>
                <a:lnTo>
                  <a:pt x="0" y="6041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71387" y="8108524"/>
            <a:ext cx="2616613" cy="1863781"/>
          </a:xfrm>
          <a:custGeom>
            <a:avLst/>
            <a:gdLst/>
            <a:ahLst/>
            <a:cxnLst/>
            <a:rect r="r" b="b" t="t" l="l"/>
            <a:pathLst>
              <a:path h="1863781" w="2616613">
                <a:moveTo>
                  <a:pt x="0" y="0"/>
                </a:moveTo>
                <a:lnTo>
                  <a:pt x="2616613" y="0"/>
                </a:lnTo>
                <a:lnTo>
                  <a:pt x="2616613" y="1863781"/>
                </a:lnTo>
                <a:lnTo>
                  <a:pt x="0" y="1863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87424" y="2092736"/>
            <a:ext cx="9689951" cy="6488130"/>
          </a:xfrm>
          <a:custGeom>
            <a:avLst/>
            <a:gdLst/>
            <a:ahLst/>
            <a:cxnLst/>
            <a:rect r="r" b="b" t="t" l="l"/>
            <a:pathLst>
              <a:path h="6488130" w="9689951">
                <a:moveTo>
                  <a:pt x="0" y="0"/>
                </a:moveTo>
                <a:lnTo>
                  <a:pt x="9689951" y="0"/>
                </a:lnTo>
                <a:lnTo>
                  <a:pt x="9689951" y="6488131"/>
                </a:lnTo>
                <a:lnTo>
                  <a:pt x="0" y="6488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7" b="-1429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DAGwRyWKGMU</dc:identifier>
  <dcterms:modified xsi:type="dcterms:W3CDTF">2011-08-01T06:04:30Z</dcterms:modified>
  <cp:revision>1</cp:revision>
  <dc:title>Proyecto programación</dc:title>
</cp:coreProperties>
</file>